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">
  <p:sldMasterIdLst>
    <p:sldMasterId id="2147483648" r:id="rId1"/>
  </p:sldMasterIdLst>
  <p:notesMasterIdLst>
    <p:notesMasterId r:id="rId22"/>
  </p:notesMasterIdLst>
  <p:sldIdLst>
    <p:sldId id="490" r:id="rId2"/>
    <p:sldId id="261" r:id="rId3"/>
    <p:sldId id="267" r:id="rId4"/>
    <p:sldId id="465" r:id="rId5"/>
    <p:sldId id="476" r:id="rId6"/>
    <p:sldId id="274" r:id="rId7"/>
    <p:sldId id="479" r:id="rId8"/>
    <p:sldId id="471" r:id="rId9"/>
    <p:sldId id="480" r:id="rId10"/>
    <p:sldId id="481" r:id="rId11"/>
    <p:sldId id="482" r:id="rId12"/>
    <p:sldId id="486" r:id="rId13"/>
    <p:sldId id="488" r:id="rId14"/>
    <p:sldId id="475" r:id="rId15"/>
    <p:sldId id="489" r:id="rId16"/>
    <p:sldId id="491" r:id="rId17"/>
    <p:sldId id="483" r:id="rId18"/>
    <p:sldId id="484" r:id="rId19"/>
    <p:sldId id="485" r:id="rId20"/>
    <p:sldId id="487" r:id="rId21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038" userDrawn="1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368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4" userDrawn="1">
          <p15:clr>
            <a:srgbClr val="A4A3A4"/>
          </p15:clr>
        </p15:guide>
        <p15:guide id="15" pos="7680" userDrawn="1">
          <p15:clr>
            <a:srgbClr val="A4A3A4"/>
          </p15:clr>
        </p15:guide>
        <p15:guide id="16" pos="642" userDrawn="1">
          <p15:clr>
            <a:srgbClr val="A4A3A4"/>
          </p15:clr>
        </p15:guide>
        <p15:guide id="17" orient="horz" pos="3022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  <p15:guide id="19" pos="5813" userDrawn="1">
          <p15:clr>
            <a:srgbClr val="A4A3A4"/>
          </p15:clr>
        </p15:guide>
        <p15:guide id="20" pos="64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9B54"/>
    <a:srgbClr val="E66914"/>
    <a:srgbClr val="455861"/>
    <a:srgbClr val="75AD14"/>
    <a:srgbClr val="006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3" autoAdjust="0"/>
    <p:restoredTop sz="95538" autoAdjust="0"/>
  </p:normalViewPr>
  <p:slideViewPr>
    <p:cSldViewPr snapToGrid="0" snapToObjects="1">
      <p:cViewPr varScale="1">
        <p:scale>
          <a:sx n="84" d="100"/>
          <a:sy n="84" d="100"/>
        </p:scale>
        <p:origin x="114" y="660"/>
      </p:cViewPr>
      <p:guideLst>
        <p:guide pos="7038"/>
        <p:guide orient="horz" pos="323"/>
        <p:guide orient="horz" pos="4020"/>
        <p:guide orient="horz" pos="3680"/>
        <p:guide pos="3840"/>
        <p:guide orient="horz" pos="4320"/>
        <p:guide orient="horz"/>
        <p:guide/>
        <p:guide pos="7680"/>
        <p:guide pos="642"/>
        <p:guide orient="horz" pos="3022"/>
        <p:guide orient="horz" pos="2160"/>
        <p:guide pos="5813"/>
        <p:guide pos="6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4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B4CB5-06F1-AA45-A19D-64C3EB12BBE0}" type="datetimeFigureOut">
              <a:rPr lang="pt-BR" smtClean="0"/>
              <a:pPr/>
              <a:t>04/07/2023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A694-917A-A342-A91B-ECB99F0DF5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5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00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6" name="Google Shape;1236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6:notes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71800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6:notes"/>
          <p:cNvSpPr txBox="1">
            <a:spLocks noGrp="1"/>
          </p:cNvSpPr>
          <p:nvPr>
            <p:ph type="sldNum" idx="12"/>
          </p:nvPr>
        </p:nvSpPr>
        <p:spPr>
          <a:xfrm>
            <a:off x="3884613" y="9428583"/>
            <a:ext cx="2971800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9" name="Google Shape;1369;p12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1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12:notes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71800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2:notes"/>
          <p:cNvSpPr txBox="1">
            <a:spLocks noGrp="1"/>
          </p:cNvSpPr>
          <p:nvPr>
            <p:ph type="sldNum" idx="12"/>
          </p:nvPr>
        </p:nvSpPr>
        <p:spPr>
          <a:xfrm>
            <a:off x="3884613" y="9428583"/>
            <a:ext cx="2971800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787CD-E159-49BD-8C99-15BB7E90B15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68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5" name="Google Shape;1735;p19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9:notes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71800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9:notes"/>
          <p:cNvSpPr txBox="1">
            <a:spLocks noGrp="1"/>
          </p:cNvSpPr>
          <p:nvPr>
            <p:ph type="sldNum" idx="12"/>
          </p:nvPr>
        </p:nvSpPr>
        <p:spPr>
          <a:xfrm>
            <a:off x="3884613" y="9428583"/>
            <a:ext cx="2971800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633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32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5FE6A-1F2C-654A-BC2D-8F70726D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FAE71B-BE9C-224A-B997-C03D222A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05A08A-4454-4147-8725-3FECEFBE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F4D7D5-C9F7-0D46-81AF-516B2DA1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D211AC-7E74-6A4C-8B9C-769343DF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DFD7CE5-EC34-0F11-4885-4DDA34AD7D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485" y="6307244"/>
            <a:ext cx="67671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0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DEC4A-0780-BC4D-B143-4AC477EF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CB87EA-6915-7648-8BC6-07810E0EF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8FB27-841A-DC47-906B-9C00D458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CF8702-2575-974A-AFBD-9055C9C1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C7F395-77A4-224A-8A49-400BD6A6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46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44AA08-EA79-1045-A9C3-737369B9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604476-65D1-414A-8B89-FFA72C2A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062F0-24BB-D84F-B533-0AC604B8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9C3722-9167-F341-8F5A-0EB3AE51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777F9-CB17-F846-9102-AC4B836E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28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>
  <p:cSld name="1_Em branco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42"/>
            <a:ext cx="12192000" cy="68561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3"/>
          <p:cNvSpPr txBox="1">
            <a:spLocks noGrp="1"/>
          </p:cNvSpPr>
          <p:nvPr>
            <p:ph type="body" idx="1"/>
          </p:nvPr>
        </p:nvSpPr>
        <p:spPr>
          <a:xfrm>
            <a:off x="1278292" y="1721413"/>
            <a:ext cx="9926837" cy="4161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1457" lvl="0" indent="-2857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3785"/>
              </a:buClr>
              <a:buSzPts val="2800"/>
              <a:buChar char="•"/>
              <a:defRPr sz="1969">
                <a:solidFill>
                  <a:srgbClr val="253785"/>
                </a:solidFill>
              </a:defRPr>
            </a:lvl1pPr>
            <a:lvl2pPr marL="642915" lvl="1" indent="-28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3785"/>
              </a:buClr>
              <a:buSzPts val="2800"/>
              <a:buChar char="•"/>
              <a:defRPr sz="1969">
                <a:solidFill>
                  <a:srgbClr val="253785"/>
                </a:solidFill>
              </a:defRPr>
            </a:lvl2pPr>
            <a:lvl3pPr marL="964372" lvl="2" indent="-28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3785"/>
              </a:buClr>
              <a:buSzPts val="2800"/>
              <a:buChar char="•"/>
              <a:defRPr sz="1969">
                <a:solidFill>
                  <a:srgbClr val="253785"/>
                </a:solidFill>
              </a:defRPr>
            </a:lvl3pPr>
            <a:lvl4pPr marL="1285829" lvl="3" indent="-2678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3785"/>
              </a:buClr>
              <a:buSzPts val="2400"/>
              <a:buChar char="•"/>
              <a:defRPr sz="1687">
                <a:solidFill>
                  <a:srgbClr val="253785"/>
                </a:solidFill>
              </a:defRPr>
            </a:lvl4pPr>
            <a:lvl5pPr marL="1607287" lvl="4" indent="-2678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3785"/>
              </a:buClr>
              <a:buSzPts val="2400"/>
              <a:buChar char="•"/>
              <a:defRPr sz="1687">
                <a:solidFill>
                  <a:srgbClr val="253785"/>
                </a:solidFill>
              </a:defRPr>
            </a:lvl5pPr>
            <a:lvl6pPr marL="1928744" lvl="5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50201" lvl="6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71659" lvl="7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93116" lvl="8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7" name="Google Shape;1047;p3"/>
          <p:cNvSpPr txBox="1">
            <a:spLocks noGrp="1"/>
          </p:cNvSpPr>
          <p:nvPr>
            <p:ph type="body" idx="2"/>
          </p:nvPr>
        </p:nvSpPr>
        <p:spPr>
          <a:xfrm>
            <a:off x="1278291" y="424795"/>
            <a:ext cx="9897518" cy="38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21457" lvl="0" indent="-160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3785"/>
              </a:buClr>
              <a:buSzPts val="2800"/>
              <a:buNone/>
              <a:defRPr sz="1969" b="1">
                <a:solidFill>
                  <a:srgbClr val="253785"/>
                </a:solidFill>
              </a:defRPr>
            </a:lvl1pPr>
            <a:lvl2pPr marL="642915" lvl="1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64372" lvl="2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85829" lvl="3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07287" lvl="4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28744" lvl="5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50201" lvl="6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71659" lvl="7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93116" lvl="8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8" name="Google Shape;1048;p3"/>
          <p:cNvSpPr txBox="1">
            <a:spLocks noGrp="1"/>
          </p:cNvSpPr>
          <p:nvPr>
            <p:ph type="body" idx="3"/>
          </p:nvPr>
        </p:nvSpPr>
        <p:spPr>
          <a:xfrm>
            <a:off x="1278291" y="790321"/>
            <a:ext cx="9897518" cy="38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21457" lvl="0" indent="-160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3785"/>
              </a:buClr>
              <a:buSzPts val="2800"/>
              <a:buNone/>
              <a:defRPr sz="1969" b="0">
                <a:solidFill>
                  <a:srgbClr val="253785"/>
                </a:solidFill>
              </a:defRPr>
            </a:lvl1pPr>
            <a:lvl2pPr marL="642915" lvl="1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64372" lvl="2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85829" lvl="3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07287" lvl="4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28744" lvl="5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50201" lvl="6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71659" lvl="7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93116" lvl="8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49" name="Google Shape;1049;p3"/>
          <p:cNvGrpSpPr/>
          <p:nvPr/>
        </p:nvGrpSpPr>
        <p:grpSpPr>
          <a:xfrm>
            <a:off x="11003808" y="6051589"/>
            <a:ext cx="964557" cy="580125"/>
            <a:chOff x="15382342" y="8445501"/>
            <a:chExt cx="1640388" cy="986567"/>
          </a:xfrm>
        </p:grpSpPr>
        <p:sp>
          <p:nvSpPr>
            <p:cNvPr id="1050" name="Google Shape;1050;p3"/>
            <p:cNvSpPr/>
            <p:nvPr/>
          </p:nvSpPr>
          <p:spPr>
            <a:xfrm>
              <a:off x="15440025" y="8559800"/>
              <a:ext cx="1520700" cy="762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1" name="Google Shape;105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382342" y="8445501"/>
              <a:ext cx="1640388" cy="9865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046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5_Em branco">
  <p:cSld name="15_Em branco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05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42"/>
            <a:ext cx="12192000" cy="6856117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4"/>
          <p:cNvSpPr txBox="1">
            <a:spLocks noGrp="1"/>
          </p:cNvSpPr>
          <p:nvPr>
            <p:ph type="body" idx="1"/>
          </p:nvPr>
        </p:nvSpPr>
        <p:spPr>
          <a:xfrm>
            <a:off x="1278292" y="1721413"/>
            <a:ext cx="9926837" cy="4161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21457" lvl="0" indent="-2857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3785"/>
              </a:buClr>
              <a:buSzPts val="2800"/>
              <a:buChar char="•"/>
              <a:defRPr sz="1969">
                <a:solidFill>
                  <a:srgbClr val="253785"/>
                </a:solidFill>
              </a:defRPr>
            </a:lvl1pPr>
            <a:lvl2pPr marL="642915" lvl="1" indent="-28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3785"/>
              </a:buClr>
              <a:buSzPts val="2800"/>
              <a:buChar char="•"/>
              <a:defRPr sz="1969">
                <a:solidFill>
                  <a:srgbClr val="253785"/>
                </a:solidFill>
              </a:defRPr>
            </a:lvl2pPr>
            <a:lvl3pPr marL="964372" lvl="2" indent="-28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3785"/>
              </a:buClr>
              <a:buSzPts val="2800"/>
              <a:buChar char="•"/>
              <a:defRPr sz="1969">
                <a:solidFill>
                  <a:srgbClr val="253785"/>
                </a:solidFill>
              </a:defRPr>
            </a:lvl3pPr>
            <a:lvl4pPr marL="1285829" lvl="3" indent="-2678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3785"/>
              </a:buClr>
              <a:buSzPts val="2400"/>
              <a:buChar char="•"/>
              <a:defRPr sz="1687">
                <a:solidFill>
                  <a:srgbClr val="253785"/>
                </a:solidFill>
              </a:defRPr>
            </a:lvl4pPr>
            <a:lvl5pPr marL="1607287" lvl="4" indent="-2678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3785"/>
              </a:buClr>
              <a:buSzPts val="2400"/>
              <a:buChar char="•"/>
              <a:defRPr sz="1687">
                <a:solidFill>
                  <a:srgbClr val="253785"/>
                </a:solidFill>
              </a:defRPr>
            </a:lvl5pPr>
            <a:lvl6pPr marL="1928744" lvl="5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50201" lvl="6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71659" lvl="7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93116" lvl="8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5" name="Google Shape;1055;p4"/>
          <p:cNvSpPr txBox="1">
            <a:spLocks noGrp="1"/>
          </p:cNvSpPr>
          <p:nvPr>
            <p:ph type="body" idx="2"/>
          </p:nvPr>
        </p:nvSpPr>
        <p:spPr>
          <a:xfrm>
            <a:off x="1278291" y="424795"/>
            <a:ext cx="9897518" cy="38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21457" lvl="0" indent="-160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3785"/>
              </a:buClr>
              <a:buSzPts val="2800"/>
              <a:buNone/>
              <a:defRPr sz="1969" b="1">
                <a:solidFill>
                  <a:srgbClr val="253785"/>
                </a:solidFill>
              </a:defRPr>
            </a:lvl1pPr>
            <a:lvl2pPr marL="642915" lvl="1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64372" lvl="2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85829" lvl="3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07287" lvl="4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28744" lvl="5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50201" lvl="6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71659" lvl="7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93116" lvl="8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6" name="Google Shape;1056;p4"/>
          <p:cNvSpPr txBox="1">
            <a:spLocks noGrp="1"/>
          </p:cNvSpPr>
          <p:nvPr>
            <p:ph type="body" idx="3"/>
          </p:nvPr>
        </p:nvSpPr>
        <p:spPr>
          <a:xfrm>
            <a:off x="1278291" y="790321"/>
            <a:ext cx="9897518" cy="38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21457" lvl="0" indent="-160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3785"/>
              </a:buClr>
              <a:buSzPts val="2800"/>
              <a:buNone/>
              <a:defRPr sz="1969" b="0">
                <a:solidFill>
                  <a:srgbClr val="253785"/>
                </a:solidFill>
              </a:defRPr>
            </a:lvl1pPr>
            <a:lvl2pPr marL="642915" lvl="1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64372" lvl="2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85829" lvl="3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607287" lvl="4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928744" lvl="5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50201" lvl="6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571659" lvl="7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893116" lvl="8" indent="-2410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57" name="Google Shape;1057;p4"/>
          <p:cNvGrpSpPr/>
          <p:nvPr/>
        </p:nvGrpSpPr>
        <p:grpSpPr>
          <a:xfrm>
            <a:off x="11003808" y="6051589"/>
            <a:ext cx="964557" cy="580125"/>
            <a:chOff x="15382342" y="8445501"/>
            <a:chExt cx="1640388" cy="986567"/>
          </a:xfrm>
        </p:grpSpPr>
        <p:sp>
          <p:nvSpPr>
            <p:cNvPr id="1058" name="Google Shape;1058;p4"/>
            <p:cNvSpPr/>
            <p:nvPr/>
          </p:nvSpPr>
          <p:spPr>
            <a:xfrm>
              <a:off x="15440025" y="8559800"/>
              <a:ext cx="1520700" cy="762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9" name="Google Shape;1059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382342" y="8445501"/>
              <a:ext cx="1640388" cy="9865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9803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"/>
            <a:ext cx="12192000" cy="6856117"/>
          </a:xfrm>
          <a:prstGeom prst="rect">
            <a:avLst/>
          </a:prstGeo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1278292" y="1721413"/>
            <a:ext cx="9926813" cy="4161651"/>
          </a:xfrm>
        </p:spPr>
        <p:txBody>
          <a:bodyPr>
            <a:normAutofit/>
          </a:bodyPr>
          <a:lstStyle>
            <a:lvl1pPr>
              <a:defRPr sz="1969">
                <a:solidFill>
                  <a:srgbClr val="253785"/>
                </a:solidFill>
              </a:defRPr>
            </a:lvl1pPr>
            <a:lvl2pPr>
              <a:defRPr sz="1969">
                <a:solidFill>
                  <a:srgbClr val="253785"/>
                </a:solidFill>
              </a:defRPr>
            </a:lvl2pPr>
            <a:lvl3pPr>
              <a:defRPr sz="1969">
                <a:solidFill>
                  <a:srgbClr val="253785"/>
                </a:solidFill>
              </a:defRPr>
            </a:lvl3pPr>
            <a:lvl4pPr>
              <a:defRPr sz="1687">
                <a:solidFill>
                  <a:srgbClr val="253785"/>
                </a:solidFill>
              </a:defRPr>
            </a:lvl4pPr>
            <a:lvl5pPr>
              <a:defRPr sz="1687">
                <a:solidFill>
                  <a:srgbClr val="253785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78292" y="424795"/>
            <a:ext cx="9897590" cy="383784"/>
          </a:xfrm>
        </p:spPr>
        <p:txBody>
          <a:bodyPr anchor="ctr">
            <a:normAutofit/>
          </a:bodyPr>
          <a:lstStyle>
            <a:lvl1pPr marL="0" indent="0">
              <a:buNone/>
              <a:defRPr sz="1969" b="1">
                <a:solidFill>
                  <a:srgbClr val="253785"/>
                </a:solidFill>
              </a:defRPr>
            </a:lvl1pPr>
          </a:lstStyle>
          <a:p>
            <a:pPr lvl="0"/>
            <a:r>
              <a:rPr lang="pt-BR" dirty="0"/>
              <a:t>TÍTULO DO PROJETO</a:t>
            </a:r>
          </a:p>
        </p:txBody>
      </p:sp>
      <p:sp>
        <p:nvSpPr>
          <p:cNvPr id="13" name="Espaço Reservado para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78292" y="790321"/>
            <a:ext cx="9897590" cy="383784"/>
          </a:xfrm>
        </p:spPr>
        <p:txBody>
          <a:bodyPr anchor="ctr">
            <a:normAutofit/>
          </a:bodyPr>
          <a:lstStyle>
            <a:lvl1pPr marL="0" indent="0">
              <a:buNone/>
              <a:defRPr sz="1969" b="0">
                <a:solidFill>
                  <a:srgbClr val="253785"/>
                </a:solidFill>
              </a:defRPr>
            </a:lvl1pPr>
          </a:lstStyle>
          <a:p>
            <a:pPr lvl="0"/>
            <a:r>
              <a:rPr lang="pt-BR" dirty="0"/>
              <a:t>Subtítulo do Projeto</a:t>
            </a:r>
          </a:p>
        </p:txBody>
      </p:sp>
      <p:grpSp>
        <p:nvGrpSpPr>
          <p:cNvPr id="22" name="Agrupar 21"/>
          <p:cNvGrpSpPr/>
          <p:nvPr userDrawn="1"/>
        </p:nvGrpSpPr>
        <p:grpSpPr>
          <a:xfrm>
            <a:off x="11004148" y="6051776"/>
            <a:ext cx="964593" cy="580146"/>
            <a:chOff x="15382342" y="8445501"/>
            <a:chExt cx="1640388" cy="986567"/>
          </a:xfrm>
        </p:grpSpPr>
        <p:sp>
          <p:nvSpPr>
            <p:cNvPr id="23" name="Retângulo Arredondado 22"/>
            <p:cNvSpPr/>
            <p:nvPr userDrawn="1"/>
          </p:nvSpPr>
          <p:spPr>
            <a:xfrm>
              <a:off x="15440025" y="8559800"/>
              <a:ext cx="1520825" cy="76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66"/>
            </a:p>
          </p:txBody>
        </p:sp>
        <p:pic>
          <p:nvPicPr>
            <p:cNvPr id="24" name="Image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2342" y="8445501"/>
              <a:ext cx="1640388" cy="98656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45638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B49F4-55AA-3E48-95B3-271CF9D2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BE819-B413-DE48-BA1E-A64D3DEC9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583C7C-56E9-8841-ADB2-1D8AC490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53FF3E-57B6-4B4E-82BC-E815E6B9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5AC907-0BA7-D44F-A342-A8309F0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E906B6B-97F9-B09E-3141-C77ABF87A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389" y="6337475"/>
            <a:ext cx="6828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8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CBF32-E16A-604E-8F06-AEF77A95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A450C2-E809-EB48-8D58-F4E6CDEE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D86160-E198-9C4E-8EFC-7A554C66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6ADCFB-3735-6E4F-903B-A354844F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49ABF8-F511-B04D-9212-0780A96B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086A-3781-224F-AAE4-10B6C759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BF604-BB10-A241-8133-5B2B9F826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879BA-0EDE-E040-8978-AE50A8763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F220F8-978C-9D4A-8858-98DE0275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878245-0846-6542-9FCD-24198381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ADB186-EAEF-E141-AA4C-641E6B32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7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E8FA2-00CC-8640-A20B-FE8DF8B9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6546-9187-0246-9A1F-21979F0A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A8ADA0-C9E6-BF41-8D68-B94F6469D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A039A0-0E97-0F43-A96C-5B6894B58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0B475E-6155-C248-815F-8FB94577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B82D97-B0A3-254F-A80D-78486871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04/07/2023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329657-CE32-A043-805C-F705D70D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A9495E-A9E1-C14C-8508-FFFD2EB3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75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45601-152C-1A43-8E1B-AC2ED365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9D64E7-977F-5842-972A-B6983EB7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04/07/2023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FEE6B5-0CD4-0C4D-917B-3DD5404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666DC6-AA43-CE43-B038-6F211FC7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7E3EBC-4EF8-8141-8941-3BE2AA61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04/07/2023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3113C4-159E-864E-B10A-D341D605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7E9AC4-1878-BF4C-A377-C2341BB8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99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AE340-6F86-F548-AE53-28365418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BD50CB-0A60-E346-9688-B6F620DB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A1982B-149F-BF4A-975C-85A3D1C21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F9906E-75BC-B148-8283-41B457D7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371375-3626-E141-BF29-9F324FB6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6F1AFF-E650-BF4B-AC67-FA1EBB3B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0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BD110-AF85-184D-80A4-91DB2013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FA75B3-E0FA-BF45-81E4-23F768071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9A0FFE-A9CA-9A4D-B063-BD13E342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7A48F8-5413-2A48-896E-22C4B41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DF56F4-E1CD-D247-975A-0C9774F8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951A93-D181-784B-BE8C-BFD1C5C2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83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1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curtador.com.br/gopX5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>
            <a:extLst>
              <a:ext uri="{FF2B5EF4-FFF2-40B4-BE49-F238E27FC236}">
                <a16:creationId xmlns:a16="http://schemas.microsoft.com/office/drawing/2014/main" id="{961A596C-2A40-D24C-8584-AC7E807F52D6}"/>
              </a:ext>
            </a:extLst>
          </p:cNvPr>
          <p:cNvSpPr/>
          <p:nvPr/>
        </p:nvSpPr>
        <p:spPr>
          <a:xfrm rot="10800000">
            <a:off x="4013458" y="0"/>
            <a:ext cx="8178541" cy="6858000"/>
          </a:xfrm>
          <a:custGeom>
            <a:avLst/>
            <a:gdLst>
              <a:gd name="connsiteX0" fmla="*/ 0 w 8077200"/>
              <a:gd name="connsiteY0" fmla="*/ 0 h 6870700"/>
              <a:gd name="connsiteX1" fmla="*/ 8077200 w 8077200"/>
              <a:gd name="connsiteY1" fmla="*/ 0 h 6870700"/>
              <a:gd name="connsiteX2" fmla="*/ 4114800 w 8077200"/>
              <a:gd name="connsiteY2" fmla="*/ 6870700 h 6870700"/>
              <a:gd name="connsiteX3" fmla="*/ 0 w 8077200"/>
              <a:gd name="connsiteY3" fmla="*/ 6870700 h 6870700"/>
              <a:gd name="connsiteX4" fmla="*/ 0 w 8077200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6870700">
                <a:moveTo>
                  <a:pt x="0" y="0"/>
                </a:moveTo>
                <a:lnTo>
                  <a:pt x="8077200" y="0"/>
                </a:lnTo>
                <a:lnTo>
                  <a:pt x="4114800" y="6870700"/>
                </a:lnTo>
                <a:lnTo>
                  <a:pt x="0" y="6870700"/>
                </a:lnTo>
                <a:cubicBezTo>
                  <a:pt x="4233" y="4593167"/>
                  <a:pt x="8467" y="2315633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500"/>
              </a:lnSpc>
            </a:pPr>
            <a:r>
              <a:rPr lang="pt-BR" dirty="0"/>
              <a:t>Audiência P</a:t>
            </a:r>
            <a:endParaRPr lang="pt-BR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 flipH="1">
            <a:off x="4029736" y="0"/>
            <a:ext cx="3962400" cy="6858001"/>
          </a:xfrm>
          <a:prstGeom prst="line">
            <a:avLst/>
          </a:prstGeom>
          <a:ln w="69850">
            <a:solidFill>
              <a:srgbClr val="009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m 3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083C147-4F10-8C0D-24DE-9EC28E71F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25" y="6404460"/>
            <a:ext cx="388800" cy="388800"/>
          </a:xfrm>
          <a:prstGeom prst="rect">
            <a:avLst/>
          </a:prstGeom>
        </p:spPr>
      </p:pic>
      <p:pic>
        <p:nvPicPr>
          <p:cNvPr id="40" name="Imagem 39" descr="Ícone&#10;&#10;Descrição gerada automaticamente">
            <a:extLst>
              <a:ext uri="{FF2B5EF4-FFF2-40B4-BE49-F238E27FC236}">
                <a16:creationId xmlns:a16="http://schemas.microsoft.com/office/drawing/2014/main" id="{5043526D-5FDF-9503-803B-34911D7F0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857" y="6404460"/>
            <a:ext cx="388800" cy="38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7B8DC2-2DFA-31A7-B3E5-8F52A2E2CCFF}"/>
              </a:ext>
            </a:extLst>
          </p:cNvPr>
          <p:cNvSpPr txBox="1"/>
          <p:nvPr/>
        </p:nvSpPr>
        <p:spPr>
          <a:xfrm>
            <a:off x="10077948" y="5747875"/>
            <a:ext cx="20854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solidFill>
                  <a:srgbClr val="0000CC"/>
                </a:solidFill>
                <a:latin typeface="Proxima Nova Rg"/>
              </a:rPr>
              <a:t>Secretaria Geral </a:t>
            </a:r>
          </a:p>
          <a:p>
            <a:r>
              <a:rPr lang="pt-BR" sz="1200" dirty="0">
                <a:solidFill>
                  <a:srgbClr val="0000CC"/>
                </a:solidFill>
                <a:latin typeface="Proxima Nova Rg"/>
              </a:rPr>
              <a:t>das Microrregiões</a:t>
            </a:r>
          </a:p>
          <a:p>
            <a:r>
              <a:rPr lang="pt-BR" sz="1200" dirty="0">
                <a:solidFill>
                  <a:srgbClr val="0000CC"/>
                </a:solidFill>
                <a:latin typeface="Proxima Nova Rg"/>
              </a:rPr>
              <a:t> dos Serviços Públicos de </a:t>
            </a:r>
          </a:p>
          <a:p>
            <a:r>
              <a:rPr lang="pt-BR" sz="1200" dirty="0">
                <a:solidFill>
                  <a:srgbClr val="0000CC"/>
                </a:solidFill>
                <a:latin typeface="Proxima Nova Rg"/>
              </a:rPr>
              <a:t>Abastecimento de Água e de Esgotamento Sanitário</a:t>
            </a:r>
            <a:endParaRPr lang="pt-BR" sz="1200" dirty="0">
              <a:solidFill>
                <a:srgbClr val="0000CC"/>
              </a:solidFill>
            </a:endParaRPr>
          </a:p>
        </p:txBody>
      </p:sp>
      <p:pic>
        <p:nvPicPr>
          <p:cNvPr id="18" name="Imagem 17" descr="Uma imagem contendo Forma&#10;&#10;Descrição gerada automaticamente">
            <a:extLst>
              <a:ext uri="{FF2B5EF4-FFF2-40B4-BE49-F238E27FC236}">
                <a16:creationId xmlns:a16="http://schemas.microsoft.com/office/drawing/2014/main" id="{2E26DAC4-C16D-7620-740B-2E693B6FA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126" y="6404460"/>
            <a:ext cx="388221" cy="388800"/>
          </a:xfrm>
          <a:prstGeom prst="rect">
            <a:avLst/>
          </a:prstGeom>
        </p:spPr>
      </p:pic>
      <p:pic>
        <p:nvPicPr>
          <p:cNvPr id="21" name="Imagem 20" descr="Uma imagem contendo Texto&#10;&#10;Descrição gerada automaticamente">
            <a:extLst>
              <a:ext uri="{FF2B5EF4-FFF2-40B4-BE49-F238E27FC236}">
                <a16:creationId xmlns:a16="http://schemas.microsoft.com/office/drawing/2014/main" id="{A2A53259-A2DA-79E9-222C-95D26DF8C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631" y="6404460"/>
            <a:ext cx="388800" cy="388800"/>
          </a:xfrm>
          <a:prstGeom prst="rect">
            <a:avLst/>
          </a:prstGeom>
        </p:spPr>
      </p:pic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233B1127-BACF-4558-E65F-99A40CE5E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307" y="-15484"/>
            <a:ext cx="4280021" cy="177669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0133060-2AA6-E792-4521-7A4AC1FC2722}"/>
              </a:ext>
            </a:extLst>
          </p:cNvPr>
          <p:cNvSpPr txBox="1"/>
          <p:nvPr/>
        </p:nvSpPr>
        <p:spPr>
          <a:xfrm>
            <a:off x="10306042" y="6501928"/>
            <a:ext cx="16292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100" dirty="0">
              <a:latin typeface="Proxima Nova Rg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643F372-EC84-64B1-B3DB-99D9D3D733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0139" y="4480198"/>
            <a:ext cx="1636295" cy="11542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133060-2AA6-E792-4521-7A4AC1FC2722}"/>
              </a:ext>
            </a:extLst>
          </p:cNvPr>
          <p:cNvSpPr txBox="1"/>
          <p:nvPr/>
        </p:nvSpPr>
        <p:spPr>
          <a:xfrm>
            <a:off x="4780125" y="6541308"/>
            <a:ext cx="16292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Proxima Nova Rg"/>
              </a:rPr>
              <a:t>04 de julho de 2023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02D38A-DD79-C938-87B6-C7B2A6E0663D}"/>
              </a:ext>
            </a:extLst>
          </p:cNvPr>
          <p:cNvSpPr txBox="1"/>
          <p:nvPr/>
        </p:nvSpPr>
        <p:spPr>
          <a:xfrm>
            <a:off x="159677" y="2762780"/>
            <a:ext cx="55884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CC"/>
                </a:solidFill>
              </a:rPr>
              <a:t>5º ASSEMBLEIA GERAL DA</a:t>
            </a:r>
          </a:p>
          <a:p>
            <a:pPr algn="ctr"/>
            <a:r>
              <a:rPr lang="pt-BR" sz="3200" b="1" dirty="0">
                <a:solidFill>
                  <a:srgbClr val="0000CC"/>
                </a:solidFill>
              </a:rPr>
              <a:t>MICRORREGIÃO CENTRO LESTE</a:t>
            </a:r>
          </a:p>
          <a:p>
            <a:pPr algn="ctr"/>
            <a:r>
              <a:rPr lang="pt-BR" sz="3200" b="1" dirty="0">
                <a:solidFill>
                  <a:srgbClr val="0000CC"/>
                </a:solidFill>
              </a:rPr>
              <a:t>* MRAE 2</a:t>
            </a:r>
          </a:p>
        </p:txBody>
      </p:sp>
    </p:spTree>
    <p:extLst>
      <p:ext uri="{BB962C8B-B14F-4D97-AF65-F5344CB8AC3E}">
        <p14:creationId xmlns:p14="http://schemas.microsoft.com/office/powerpoint/2010/main" val="28884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278292" y="797388"/>
            <a:ext cx="9926837" cy="4161586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Primeira Audiência Pública: 22 de dezembro de 2022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Proposta da Minuta do Plano Regional de Saneamento Básico</a:t>
            </a:r>
          </a:p>
          <a:p>
            <a:pPr marL="35717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187" y="2012346"/>
            <a:ext cx="76390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3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4ABF56E-3D78-CD01-D219-55D2C7A8F0F0}"/>
              </a:ext>
            </a:extLst>
          </p:cNvPr>
          <p:cNvSpPr txBox="1"/>
          <p:nvPr/>
        </p:nvSpPr>
        <p:spPr>
          <a:xfrm>
            <a:off x="3163674" y="6444705"/>
            <a:ext cx="27074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linkClick r:id="rId3"/>
              </a:rPr>
              <a:t>https://encurtador.com.br/gopX5</a:t>
            </a:r>
            <a:endParaRPr lang="pt-BR" sz="1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F82D148-C038-B41D-2DED-09E154B23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76" y="367010"/>
            <a:ext cx="4322917" cy="6120804"/>
          </a:xfrm>
          <a:prstGeom prst="rect">
            <a:avLst/>
          </a:prstGeom>
          <a:solidFill>
            <a:srgbClr val="009B54">
              <a:alpha val="76000"/>
            </a:srgbClr>
          </a:solidFill>
          <a:ln>
            <a:solidFill>
              <a:srgbClr val="009B54"/>
            </a:solidFill>
          </a:ln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1A4CD9-528B-CFBC-9776-3D12967D7166}"/>
              </a:ext>
            </a:extLst>
          </p:cNvPr>
          <p:cNvSpPr txBox="1"/>
          <p:nvPr/>
        </p:nvSpPr>
        <p:spPr>
          <a:xfrm>
            <a:off x="6829778" y="1198015"/>
            <a:ext cx="43229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i="1" dirty="0">
                <a:latin typeface="Trebuchet MS" panose="020B0603020202020204" pitchFamily="34" charset="0"/>
              </a:rPr>
              <a:t>Municípios que JÁ possuem Planos Municipais:</a:t>
            </a:r>
          </a:p>
          <a:p>
            <a:pPr algn="just"/>
            <a:r>
              <a:rPr lang="pt-BR" sz="2000" i="1" dirty="0">
                <a:latin typeface="Trebuchet MS" panose="020B0603020202020204" pitchFamily="34" charset="0"/>
              </a:rPr>
              <a:t>	Permanecem em vigor, desde que não contrariem o Plano Regional. (Art. 17, § 2º da LNSB)</a:t>
            </a:r>
          </a:p>
          <a:p>
            <a:pPr algn="just"/>
            <a:endParaRPr lang="pt-BR" sz="2000" i="1" dirty="0">
              <a:latin typeface="Trebuchet MS" panose="020B0603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i="1" dirty="0">
                <a:latin typeface="Trebuchet MS" panose="020B0603020202020204" pitchFamily="34" charset="0"/>
              </a:rPr>
              <a:t>Municípios que NÃO possuem Planos Municipais:</a:t>
            </a:r>
          </a:p>
          <a:p>
            <a:pPr algn="just"/>
            <a:r>
              <a:rPr lang="pt-BR" sz="2000" i="1" dirty="0">
                <a:latin typeface="Trebuchet MS" panose="020B0603020202020204" pitchFamily="34" charset="0"/>
              </a:rPr>
              <a:t>	Ficam dispensados da elaboração de Plano, absorvendo o Plano Regional. (Art. 17, § 3º da LNSB)</a:t>
            </a:r>
          </a:p>
        </p:txBody>
      </p:sp>
    </p:spTree>
    <p:extLst>
      <p:ext uri="{BB962C8B-B14F-4D97-AF65-F5344CB8AC3E}">
        <p14:creationId xmlns:p14="http://schemas.microsoft.com/office/powerpoint/2010/main" val="1099007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034452" y="598993"/>
            <a:ext cx="9926837" cy="4161586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Fórum “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Planos Regionais de Saneamento Básico e Modelagem de Prestação Regionalizada dos Serviços Públicos de Abastecimento de Água e de Esgotamento Sanitário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* 13 de fevereiro de 2023/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7B399AB-3796-0201-0206-66ACB31AC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54" y="1749641"/>
            <a:ext cx="6894285" cy="459489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E956668-BC5B-62BA-CC39-2BA0047DC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879" y="2377979"/>
            <a:ext cx="3324571" cy="250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9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60725" y="895451"/>
            <a:ext cx="9926837" cy="628549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Extraordinária do Comitê Técnico: 23 de março de 2023</a:t>
            </a:r>
            <a:endParaRPr lang="pt-BR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529E89F-E41D-2526-928F-0C430FB3882A}"/>
              </a:ext>
            </a:extLst>
          </p:cNvPr>
          <p:cNvSpPr txBox="1"/>
          <p:nvPr/>
        </p:nvSpPr>
        <p:spPr>
          <a:xfrm>
            <a:off x="1079424" y="1997839"/>
            <a:ext cx="9486976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0" i="0" dirty="0">
                <a:solidFill>
                  <a:srgbClr val="000000"/>
                </a:solidFill>
                <a:effectLst/>
                <a:latin typeface="ArialMT"/>
              </a:rPr>
              <a:t>1º) .............</a:t>
            </a:r>
          </a:p>
          <a:p>
            <a:pPr>
              <a:lnSpc>
                <a:spcPct val="150000"/>
              </a:lnSpc>
            </a:pPr>
            <a:br>
              <a:rPr lang="pt-BR" sz="22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pt-BR" sz="2200" b="0" i="0" dirty="0">
                <a:solidFill>
                  <a:srgbClr val="000000"/>
                </a:solidFill>
                <a:effectLst/>
                <a:latin typeface="ArialMT"/>
              </a:rPr>
              <a:t>2º) </a:t>
            </a:r>
            <a:r>
              <a:rPr lang="pt-BR" sz="2200" b="1" i="1" dirty="0">
                <a:solidFill>
                  <a:srgbClr val="000000"/>
                </a:solidFill>
                <a:effectLst/>
                <a:latin typeface="ArialMT"/>
              </a:rPr>
              <a:t>Indicação</a:t>
            </a:r>
            <a:r>
              <a:rPr lang="pt-BR" sz="2200" b="0" i="1" dirty="0">
                <a:solidFill>
                  <a:srgbClr val="000000"/>
                </a:solidFill>
                <a:effectLst/>
                <a:latin typeface="ArialMT"/>
              </a:rPr>
              <a:t> de um dos membros do Comitê Técnico, para eleição do   </a:t>
            </a:r>
            <a:r>
              <a:rPr lang="pt-BR" sz="2200" b="1" i="1" dirty="0">
                <a:solidFill>
                  <a:srgbClr val="000000"/>
                </a:solidFill>
                <a:effectLst/>
                <a:latin typeface="ArialMT"/>
              </a:rPr>
              <a:t>Secretário Geral </a:t>
            </a:r>
            <a:r>
              <a:rPr lang="pt-BR" sz="2200" b="0" i="1" dirty="0">
                <a:solidFill>
                  <a:srgbClr val="000000"/>
                </a:solidFill>
                <a:effectLst/>
                <a:latin typeface="ArialMT"/>
              </a:rPr>
              <a:t>pelo colegiado Microrregional Centro Leste.</a:t>
            </a:r>
          </a:p>
          <a:p>
            <a:br>
              <a:rPr lang="pt-BR" sz="22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pt-BR" sz="2200" b="0" i="0" dirty="0">
                <a:solidFill>
                  <a:srgbClr val="000000"/>
                </a:solidFill>
                <a:effectLst/>
                <a:latin typeface="ArialMT"/>
              </a:rPr>
              <a:t>3º) ............</a:t>
            </a:r>
            <a:br>
              <a:rPr lang="pt-BR" sz="2200" dirty="0"/>
            </a:b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55268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9565" y="926353"/>
            <a:ext cx="1004969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Novos Decretos Federais – abril/23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pPr algn="just"/>
            <a:br>
              <a:rPr lang="pt-BR" dirty="0"/>
            </a:br>
            <a:endParaRPr lang="pt-BR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pt-BR" sz="2400" b="1" dirty="0">
                <a:latin typeface="Arial" panose="020B0604020202020204" pitchFamily="34" charset="0"/>
              </a:rPr>
              <a:t>Decreto 11.466/2023  </a:t>
            </a:r>
            <a:r>
              <a:rPr lang="pt-BR" dirty="0">
                <a:latin typeface="Arial" panose="020B0604020202020204" pitchFamily="34" charset="0"/>
              </a:rPr>
              <a:t>traz novas</a:t>
            </a:r>
            <a:r>
              <a:rPr lang="pt-BR" dirty="0"/>
              <a:t> </a:t>
            </a:r>
            <a:r>
              <a:rPr lang="pt-BR" dirty="0">
                <a:latin typeface="Arial" panose="020B0604020202020204" pitchFamily="34" charset="0"/>
              </a:rPr>
              <a:t>regras para disciplinar o procedimento para a comprovação da capacidade</a:t>
            </a:r>
            <a:r>
              <a:rPr lang="pt-BR" dirty="0"/>
              <a:t> </a:t>
            </a:r>
            <a:r>
              <a:rPr lang="pt-BR" dirty="0">
                <a:latin typeface="Arial" panose="020B0604020202020204" pitchFamily="34" charset="0"/>
              </a:rPr>
              <a:t>econômico-financeira dos prestadores de serviços de água e esgoto; 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endParaRPr lang="pt-BR" dirty="0">
              <a:latin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pt-BR" b="1" dirty="0">
                <a:latin typeface="Arial" panose="020B0604020202020204" pitchFamily="34" charset="0"/>
              </a:rPr>
              <a:t>- </a:t>
            </a:r>
            <a:r>
              <a:rPr lang="pt-BR" sz="2400" b="1" dirty="0">
                <a:latin typeface="Arial" panose="020B0604020202020204" pitchFamily="34" charset="0"/>
              </a:rPr>
              <a:t>Decreto nº 11.467/2023  </a:t>
            </a:r>
            <a:r>
              <a:rPr lang="pt-BR" dirty="0">
                <a:latin typeface="Arial" panose="020B0604020202020204" pitchFamily="34" charset="0"/>
              </a:rPr>
              <a:t>dispõe sobre a prestação regionalizada dos serviços públicos de</a:t>
            </a:r>
            <a:r>
              <a:rPr lang="pt-BR" dirty="0"/>
              <a:t> </a:t>
            </a:r>
            <a:r>
              <a:rPr lang="pt-BR" dirty="0">
                <a:latin typeface="Arial" panose="020B0604020202020204" pitchFamily="34" charset="0"/>
              </a:rPr>
              <a:t>saneamento e do acesso a recursos públicos federais.</a:t>
            </a:r>
            <a:endParaRPr lang="pt-BR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63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60725" y="493148"/>
            <a:ext cx="8326548" cy="628549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Extraordinária do Comitê Técnico: 31 de maio de 2023</a:t>
            </a:r>
            <a:endParaRPr lang="pt-BR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529E89F-E41D-2526-928F-0C430FB3882A}"/>
              </a:ext>
            </a:extLst>
          </p:cNvPr>
          <p:cNvSpPr txBox="1"/>
          <p:nvPr/>
        </p:nvSpPr>
        <p:spPr>
          <a:xfrm>
            <a:off x="872414" y="1188089"/>
            <a:ext cx="9740976" cy="3700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1º</a:t>
            </a: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Manifestação sobre o Regimento Interno Definitivo </a:t>
            </a: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Colegiado da Microrregião de Água e Esgotamento Sanitário da Região Centro-Leste (MRAE-2).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2º)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parecer individual e coletivo para submeter à aprovação junto ao Colegiado da Microrregião Centro-Leste </a:t>
            </a: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(MRAE-2).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3º) Assuntos Gerais.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7C7403D-C2B7-38A8-0ECD-29228E927E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34" r="62500" b="37914"/>
          <a:stretch/>
        </p:blipFill>
        <p:spPr>
          <a:xfrm>
            <a:off x="4324916" y="4162223"/>
            <a:ext cx="3295083" cy="24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80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17529" y="957709"/>
            <a:ext cx="100496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CISPAR   ... Consórcio intermunicipal de Saneamento do Paraná  representa 49 serviços municipais autônomos de água e esgoto. 29/06/2023 </a:t>
            </a:r>
          </a:p>
          <a:p>
            <a:pPr algn="ctr"/>
            <a:endParaRPr lang="pt-BR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22" y="2180823"/>
            <a:ext cx="6011357" cy="39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6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50" y="940110"/>
            <a:ext cx="6792023" cy="472917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F76DECA-EDE6-DB39-3573-AF41D3FDC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27" y="359659"/>
            <a:ext cx="3921264" cy="5696054"/>
          </a:xfrm>
          <a:prstGeom prst="rect">
            <a:avLst/>
          </a:prstGeom>
          <a:ln w="25400">
            <a:solidFill>
              <a:schemeClr val="tx1"/>
            </a:solidFill>
          </a:ln>
          <a:effectLst/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4B9ACD9-B148-F212-8ED0-B1C825C3ECA4}"/>
              </a:ext>
            </a:extLst>
          </p:cNvPr>
          <p:cNvSpPr txBox="1"/>
          <p:nvPr/>
        </p:nvSpPr>
        <p:spPr>
          <a:xfrm>
            <a:off x="1093471" y="6175257"/>
            <a:ext cx="22390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Diário Oficial 20/06/23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8016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7861" y="1321239"/>
            <a:ext cx="1004969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COMPLEMENTAR 237 DE 2021   -   </a:t>
            </a:r>
            <a:r>
              <a:rPr lang="pt-BR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PAUTA  04 / 07 / 23</a:t>
            </a:r>
          </a:p>
          <a:p>
            <a:pPr algn="ctr"/>
            <a:endParaRPr lang="pt-BR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Estabelece no Art. 9º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	* São Atribuições do Colegiado Microrregional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	X –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Elaborar e alterar o Regimento Interno da Entidade Microrregional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	XI –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Eleger e Destituir o Secretário-Geral</a:t>
            </a:r>
          </a:p>
          <a:p>
            <a:endParaRPr lang="pt-BR" sz="2200" dirty="0"/>
          </a:p>
          <a:p>
            <a:pPr algn="ctr"/>
            <a:endParaRPr lang="pt-BR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80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92" y="836585"/>
            <a:ext cx="100496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ASSUNTOS GERAIS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Próxima Assembleia </a:t>
            </a:r>
          </a:p>
          <a:p>
            <a:pPr algn="ctr"/>
            <a:endParaRPr lang="pt-BR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Assunto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b="1" dirty="0">
                <a:solidFill>
                  <a:srgbClr val="E669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 do Regimento Interno</a:t>
            </a:r>
          </a:p>
          <a:p>
            <a:endParaRPr lang="pt-BR" sz="1600" b="1" dirty="0">
              <a:solidFill>
                <a:srgbClr val="E669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solidFill>
                  <a:srgbClr val="E669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Colegiado Microrregional reunir-se-á:</a:t>
            </a:r>
          </a:p>
          <a:p>
            <a:endParaRPr lang="pt-BR" sz="1600" dirty="0">
              <a:solidFill>
                <a:srgbClr val="E669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solidFill>
                  <a:srgbClr val="E669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</a:t>
            </a:r>
            <a:r>
              <a:rPr lang="pt-BR" sz="1600" dirty="0">
                <a:solidFill>
                  <a:srgbClr val="E669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ordinariamente, conforme calendário de assembleias aprovado por resolução do Colegiado Microrregional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Calendário das Assembleias Ordinárias: 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	Segunda quinzena de agosto  -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Resolução Conselho Participativo e Calendário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	Segunda quinzena de setembro  -  Impactos do Decreto 11.466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	Segunda quinzena de novembro  - Impactos do Decreto 11.467</a:t>
            </a: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7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25"/>
          <p:cNvSpPr txBox="1">
            <a:spLocks noGrp="1"/>
          </p:cNvSpPr>
          <p:nvPr>
            <p:ph type="body" idx="2"/>
          </p:nvPr>
        </p:nvSpPr>
        <p:spPr>
          <a:xfrm>
            <a:off x="2210868" y="375539"/>
            <a:ext cx="9592512" cy="41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32132" rIns="64281" bIns="32132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pt-BR" sz="2400" dirty="0"/>
              <a:t>TITULARIDADE E REGIONALIZAÇÃO DOS SERVIÇOS</a:t>
            </a:r>
            <a:endParaRPr sz="2400" dirty="0"/>
          </a:p>
        </p:txBody>
      </p:sp>
      <p:sp>
        <p:nvSpPr>
          <p:cNvPr id="1242" name="Google Shape;1242;p25"/>
          <p:cNvSpPr/>
          <p:nvPr/>
        </p:nvSpPr>
        <p:spPr>
          <a:xfrm>
            <a:off x="2037264" y="1731461"/>
            <a:ext cx="9034780" cy="4133194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softEdge rad="31750"/>
          </a:effectLst>
        </p:spPr>
        <p:txBody>
          <a:bodyPr spcFirstLastPara="1" wrap="square" lIns="64281" tIns="32132" rIns="64281" bIns="32132" anchor="t" anchorCtr="0">
            <a:noAutofit/>
          </a:bodyPr>
          <a:lstStyle/>
          <a:p>
            <a:r>
              <a:rPr lang="pt-BR" sz="2812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Art. 2</a:t>
            </a:r>
            <a:r>
              <a:rPr lang="pt-BR" sz="2812" b="1" u="sng" baseline="30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pt-BR" sz="2812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  Os serviços públicos de saneamento básico serão prestados com base nos seguintes princípios fundamentais:</a:t>
            </a:r>
            <a:endParaRPr sz="1266" dirty="0">
              <a:solidFill>
                <a:srgbClr val="00B050"/>
              </a:solidFill>
            </a:endParaRPr>
          </a:p>
          <a:p>
            <a:endParaRPr sz="2812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pt-BR" sz="253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pt-BR" sz="2531" dirty="0">
                <a:solidFill>
                  <a:srgbClr val="A8D08C"/>
                </a:solidFill>
                <a:latin typeface="Arial"/>
                <a:ea typeface="Arial"/>
                <a:cs typeface="Arial"/>
                <a:sym typeface="Arial"/>
              </a:rPr>
              <a:t>(...)</a:t>
            </a:r>
            <a:endParaRPr sz="1266" dirty="0"/>
          </a:p>
          <a:p>
            <a:endParaRPr sz="253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pt-BR" sz="253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XIV - </a:t>
            </a:r>
            <a:r>
              <a:rPr lang="pt-BR" sz="253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prestação regionalizada dos serviços</a:t>
            </a:r>
            <a:r>
              <a:rPr lang="pt-BR" sz="253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, com vistas à geração de ganhos de escala e à garantia da universalização e da viabilidade técnica e econômico-financeira dos serviços;  </a:t>
            </a:r>
            <a:endParaRPr sz="1266" dirty="0"/>
          </a:p>
        </p:txBody>
      </p:sp>
      <p:sp>
        <p:nvSpPr>
          <p:cNvPr id="1243" name="Google Shape;1243;p25"/>
          <p:cNvSpPr txBox="1"/>
          <p:nvPr/>
        </p:nvSpPr>
        <p:spPr>
          <a:xfrm>
            <a:off x="2037269" y="1041525"/>
            <a:ext cx="2937848" cy="41114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64281" tIns="32132" rIns="64281" bIns="32132" anchor="t" anchorCtr="0">
            <a:spAutoFit/>
          </a:bodyPr>
          <a:lstStyle/>
          <a:p>
            <a:r>
              <a:rPr lang="pt-BR" sz="2250" b="1">
                <a:solidFill>
                  <a:srgbClr val="E1E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Lei Federal 11.445/07</a:t>
            </a:r>
            <a:endParaRPr sz="1266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>
            <a:extLst>
              <a:ext uri="{FF2B5EF4-FFF2-40B4-BE49-F238E27FC236}">
                <a16:creationId xmlns:a16="http://schemas.microsoft.com/office/drawing/2014/main" id="{961A596C-2A40-D24C-8584-AC7E807F52D6}"/>
              </a:ext>
            </a:extLst>
          </p:cNvPr>
          <p:cNvSpPr/>
          <p:nvPr/>
        </p:nvSpPr>
        <p:spPr>
          <a:xfrm rot="10800000">
            <a:off x="4013458" y="0"/>
            <a:ext cx="8178541" cy="6858000"/>
          </a:xfrm>
          <a:custGeom>
            <a:avLst/>
            <a:gdLst>
              <a:gd name="connsiteX0" fmla="*/ 0 w 8077200"/>
              <a:gd name="connsiteY0" fmla="*/ 0 h 6870700"/>
              <a:gd name="connsiteX1" fmla="*/ 8077200 w 8077200"/>
              <a:gd name="connsiteY1" fmla="*/ 0 h 6870700"/>
              <a:gd name="connsiteX2" fmla="*/ 4114800 w 8077200"/>
              <a:gd name="connsiteY2" fmla="*/ 6870700 h 6870700"/>
              <a:gd name="connsiteX3" fmla="*/ 0 w 8077200"/>
              <a:gd name="connsiteY3" fmla="*/ 6870700 h 6870700"/>
              <a:gd name="connsiteX4" fmla="*/ 0 w 8077200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6870700">
                <a:moveTo>
                  <a:pt x="0" y="0"/>
                </a:moveTo>
                <a:lnTo>
                  <a:pt x="8077200" y="0"/>
                </a:lnTo>
                <a:lnTo>
                  <a:pt x="4114800" y="6870700"/>
                </a:lnTo>
                <a:lnTo>
                  <a:pt x="0" y="6870700"/>
                </a:lnTo>
                <a:cubicBezTo>
                  <a:pt x="4233" y="4593167"/>
                  <a:pt x="8467" y="2315633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500"/>
              </a:lnSpc>
            </a:pPr>
            <a:r>
              <a:rPr lang="pt-BR" dirty="0"/>
              <a:t>Audiência P</a:t>
            </a:r>
            <a:endParaRPr lang="pt-BR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 flipH="1">
            <a:off x="4029736" y="0"/>
            <a:ext cx="3962400" cy="6858001"/>
          </a:xfrm>
          <a:prstGeom prst="line">
            <a:avLst/>
          </a:prstGeom>
          <a:ln w="69850">
            <a:solidFill>
              <a:srgbClr val="009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m 3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083C147-4F10-8C0D-24DE-9EC28E71F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25" y="6404460"/>
            <a:ext cx="388800" cy="388800"/>
          </a:xfrm>
          <a:prstGeom prst="rect">
            <a:avLst/>
          </a:prstGeom>
        </p:spPr>
      </p:pic>
      <p:pic>
        <p:nvPicPr>
          <p:cNvPr id="40" name="Imagem 39" descr="Ícone&#10;&#10;Descrição gerada automaticamente">
            <a:extLst>
              <a:ext uri="{FF2B5EF4-FFF2-40B4-BE49-F238E27FC236}">
                <a16:creationId xmlns:a16="http://schemas.microsoft.com/office/drawing/2014/main" id="{5043526D-5FDF-9503-803B-34911D7F0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857" y="6404460"/>
            <a:ext cx="388800" cy="38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7B8DC2-2DFA-31A7-B3E5-8F52A2E2CCFF}"/>
              </a:ext>
            </a:extLst>
          </p:cNvPr>
          <p:cNvSpPr txBox="1"/>
          <p:nvPr/>
        </p:nvSpPr>
        <p:spPr>
          <a:xfrm>
            <a:off x="10077948" y="5747875"/>
            <a:ext cx="20854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solidFill>
                  <a:srgbClr val="0000CC"/>
                </a:solidFill>
                <a:latin typeface="Proxima Nova Rg"/>
              </a:rPr>
              <a:t>Secretaria Geral </a:t>
            </a:r>
          </a:p>
          <a:p>
            <a:r>
              <a:rPr lang="pt-BR" sz="1200" dirty="0">
                <a:solidFill>
                  <a:srgbClr val="0000CC"/>
                </a:solidFill>
                <a:latin typeface="Proxima Nova Rg"/>
              </a:rPr>
              <a:t>das Microrregiões</a:t>
            </a:r>
          </a:p>
          <a:p>
            <a:r>
              <a:rPr lang="pt-BR" sz="1200" dirty="0">
                <a:solidFill>
                  <a:srgbClr val="0000CC"/>
                </a:solidFill>
                <a:latin typeface="Proxima Nova Rg"/>
              </a:rPr>
              <a:t> dos Serviços Públicos de </a:t>
            </a:r>
          </a:p>
          <a:p>
            <a:r>
              <a:rPr lang="pt-BR" sz="1200" dirty="0">
                <a:solidFill>
                  <a:srgbClr val="0000CC"/>
                </a:solidFill>
                <a:latin typeface="Proxima Nova Rg"/>
              </a:rPr>
              <a:t>Abastecimento de Água e de Esgotamento Sanitário</a:t>
            </a:r>
            <a:endParaRPr lang="pt-BR" sz="1200" dirty="0">
              <a:solidFill>
                <a:srgbClr val="0000CC"/>
              </a:solidFill>
            </a:endParaRPr>
          </a:p>
        </p:txBody>
      </p:sp>
      <p:pic>
        <p:nvPicPr>
          <p:cNvPr id="18" name="Imagem 17" descr="Uma imagem contendo Forma&#10;&#10;Descrição gerada automaticamente">
            <a:extLst>
              <a:ext uri="{FF2B5EF4-FFF2-40B4-BE49-F238E27FC236}">
                <a16:creationId xmlns:a16="http://schemas.microsoft.com/office/drawing/2014/main" id="{2E26DAC4-C16D-7620-740B-2E693B6FA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126" y="6404460"/>
            <a:ext cx="388221" cy="388800"/>
          </a:xfrm>
          <a:prstGeom prst="rect">
            <a:avLst/>
          </a:prstGeom>
        </p:spPr>
      </p:pic>
      <p:pic>
        <p:nvPicPr>
          <p:cNvPr id="21" name="Imagem 20" descr="Uma imagem contendo Texto&#10;&#10;Descrição gerada automaticamente">
            <a:extLst>
              <a:ext uri="{FF2B5EF4-FFF2-40B4-BE49-F238E27FC236}">
                <a16:creationId xmlns:a16="http://schemas.microsoft.com/office/drawing/2014/main" id="{A2A53259-A2DA-79E9-222C-95D26DF8C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631" y="6404460"/>
            <a:ext cx="388800" cy="388800"/>
          </a:xfrm>
          <a:prstGeom prst="rect">
            <a:avLst/>
          </a:prstGeom>
        </p:spPr>
      </p:pic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233B1127-BACF-4558-E65F-99A40CE5E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307" y="-15484"/>
            <a:ext cx="4280021" cy="177669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0133060-2AA6-E792-4521-7A4AC1FC2722}"/>
              </a:ext>
            </a:extLst>
          </p:cNvPr>
          <p:cNvSpPr txBox="1"/>
          <p:nvPr/>
        </p:nvSpPr>
        <p:spPr>
          <a:xfrm>
            <a:off x="10306042" y="6501928"/>
            <a:ext cx="16292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100" dirty="0">
              <a:latin typeface="Proxima Nova Rg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643F372-EC84-64B1-B3DB-99D9D3D733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0139" y="4480198"/>
            <a:ext cx="1636295" cy="11542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133060-2AA6-E792-4521-7A4AC1FC2722}"/>
              </a:ext>
            </a:extLst>
          </p:cNvPr>
          <p:cNvSpPr txBox="1"/>
          <p:nvPr/>
        </p:nvSpPr>
        <p:spPr>
          <a:xfrm>
            <a:off x="4780125" y="6541308"/>
            <a:ext cx="16292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Proxima Nova Rg"/>
              </a:rPr>
              <a:t>04 de julho de 2023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02D38A-DD79-C938-87B6-C7B2A6E0663D}"/>
              </a:ext>
            </a:extLst>
          </p:cNvPr>
          <p:cNvSpPr txBox="1"/>
          <p:nvPr/>
        </p:nvSpPr>
        <p:spPr>
          <a:xfrm>
            <a:off x="261798" y="2581601"/>
            <a:ext cx="55884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CC"/>
                </a:solidFill>
              </a:rPr>
              <a:t>5º ASSEMBLEIA GERAL DA</a:t>
            </a:r>
          </a:p>
          <a:p>
            <a:pPr algn="ctr"/>
            <a:r>
              <a:rPr lang="pt-BR" sz="3200" b="1" dirty="0">
                <a:solidFill>
                  <a:srgbClr val="0000CC"/>
                </a:solidFill>
              </a:rPr>
              <a:t>MICRORREGIÃO CENTRO LESTE</a:t>
            </a:r>
          </a:p>
          <a:p>
            <a:pPr algn="ctr"/>
            <a:r>
              <a:rPr lang="pt-BR" sz="3200" b="1" dirty="0">
                <a:solidFill>
                  <a:srgbClr val="0000CC"/>
                </a:solidFill>
              </a:rPr>
              <a:t>* MRAE 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12B65B-9E86-055F-53EB-8901B5410402}"/>
              </a:ext>
            </a:extLst>
          </p:cNvPr>
          <p:cNvSpPr txBox="1"/>
          <p:nvPr/>
        </p:nvSpPr>
        <p:spPr>
          <a:xfrm>
            <a:off x="7720613" y="1686101"/>
            <a:ext cx="3545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CC"/>
                </a:solidFill>
              </a:rPr>
              <a:t>secretaria.mrae@secid.pr.gov.br</a:t>
            </a:r>
          </a:p>
        </p:txBody>
      </p:sp>
    </p:spTree>
    <p:extLst>
      <p:ext uri="{BB962C8B-B14F-4D97-AF65-F5344CB8AC3E}">
        <p14:creationId xmlns:p14="http://schemas.microsoft.com/office/powerpoint/2010/main" val="36654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4" name="Google Shape;1374;p31"/>
          <p:cNvGrpSpPr/>
          <p:nvPr/>
        </p:nvGrpSpPr>
        <p:grpSpPr>
          <a:xfrm>
            <a:off x="2179288" y="1236498"/>
            <a:ext cx="8287001" cy="4713219"/>
            <a:chOff x="3023325" y="1785155"/>
            <a:chExt cx="11786317" cy="6703449"/>
          </a:xfrm>
        </p:grpSpPr>
        <p:sp>
          <p:nvSpPr>
            <p:cNvPr id="1375" name="Google Shape;1375;p31"/>
            <p:cNvSpPr/>
            <p:nvPr/>
          </p:nvSpPr>
          <p:spPr>
            <a:xfrm>
              <a:off x="7161738" y="2584604"/>
              <a:ext cx="3096000" cy="5904000"/>
            </a:xfrm>
            <a:prstGeom prst="roundRect">
              <a:avLst>
                <a:gd name="adj" fmla="val 50000"/>
              </a:avLst>
            </a:prstGeom>
            <a:solidFill>
              <a:srgbClr val="70AD47"/>
            </a:solidFill>
            <a:ln>
              <a:noFill/>
            </a:ln>
            <a:effectLst>
              <a:outerShdw blurRad="381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32132" tIns="32132" rIns="32132" bIns="32132" anchor="ctr" anchorCtr="0">
              <a:noAutofit/>
            </a:bodyPr>
            <a:lstStyle/>
            <a:p>
              <a:pPr>
                <a:buClr>
                  <a:schemeClr val="dk1"/>
                </a:buClr>
                <a:buSzPts val="2400"/>
              </a:pPr>
              <a:endParaRPr sz="168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31"/>
            <p:cNvSpPr txBox="1"/>
            <p:nvPr/>
          </p:nvSpPr>
          <p:spPr>
            <a:xfrm>
              <a:off x="7392645" y="5277462"/>
              <a:ext cx="2634301" cy="2146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algn="ctr">
                <a:buClr>
                  <a:srgbClr val="1E4E79"/>
                </a:buClr>
                <a:buSzPts val="2800"/>
              </a:pPr>
              <a:r>
                <a:rPr lang="pt-BR" sz="1969" b="1">
                  <a:solidFill>
                    <a:srgbClr val="1E4E7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Atendimento de Esgoto       </a:t>
              </a:r>
              <a:r>
                <a:rPr lang="pt-BR" sz="3094" b="1">
                  <a:solidFill>
                    <a:srgbClr val="1E4E7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90%</a:t>
              </a:r>
              <a:r>
                <a:rPr lang="pt-BR" sz="5400" b="1">
                  <a:solidFill>
                    <a:srgbClr val="1E4E7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sz="1266"/>
            </a:p>
          </p:txBody>
        </p:sp>
        <p:sp>
          <p:nvSpPr>
            <p:cNvPr id="1377" name="Google Shape;1377;p31"/>
            <p:cNvSpPr txBox="1"/>
            <p:nvPr/>
          </p:nvSpPr>
          <p:spPr>
            <a:xfrm>
              <a:off x="10705042" y="1785192"/>
              <a:ext cx="4104600" cy="1087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algn="ctr">
                <a:buClr>
                  <a:srgbClr val="264595"/>
                </a:buClr>
                <a:buSzPts val="2400"/>
              </a:pPr>
              <a:r>
                <a:rPr lang="pt-BR" sz="1687" b="1" dirty="0">
                  <a:solidFill>
                    <a:srgbClr val="0000C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Metas Quantitativas para 2033 – Art. 11b</a:t>
              </a:r>
              <a:endParaRPr sz="1266" dirty="0">
                <a:solidFill>
                  <a:srgbClr val="0000CC"/>
                </a:solidFill>
              </a:endParaRPr>
            </a:p>
            <a:p>
              <a:pPr algn="ctr">
                <a:buClr>
                  <a:schemeClr val="dk1"/>
                </a:buClr>
                <a:buSzPts val="1600"/>
              </a:pPr>
              <a:endParaRPr sz="1125" b="1" dirty="0">
                <a:solidFill>
                  <a:srgbClr val="26459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78" name="Google Shape;1378;p31"/>
            <p:cNvSpPr txBox="1"/>
            <p:nvPr/>
          </p:nvSpPr>
          <p:spPr>
            <a:xfrm>
              <a:off x="4307824" y="1785155"/>
              <a:ext cx="4300801" cy="841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algn="ctr">
                <a:buClr>
                  <a:srgbClr val="1E4E79"/>
                </a:buClr>
                <a:buSzPts val="2400"/>
              </a:pPr>
              <a:r>
                <a:rPr lang="pt-BR" sz="1687" b="1" dirty="0">
                  <a:solidFill>
                    <a:srgbClr val="0000C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Metas Qualitativas para 2033 – Art. 11b</a:t>
              </a:r>
              <a:endParaRPr sz="2812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79" name="Google Shape;1379;p31"/>
            <p:cNvSpPr/>
            <p:nvPr/>
          </p:nvSpPr>
          <p:spPr>
            <a:xfrm>
              <a:off x="3023325" y="2584604"/>
              <a:ext cx="3096000" cy="5904000"/>
            </a:xfrm>
            <a:prstGeom prst="roundRect">
              <a:avLst>
                <a:gd name="adj" fmla="val 50000"/>
              </a:avLst>
            </a:prstGeom>
            <a:solidFill>
              <a:srgbClr val="70AD47"/>
            </a:solidFill>
            <a:ln>
              <a:noFill/>
            </a:ln>
            <a:effectLst>
              <a:outerShdw blurRad="381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32132" tIns="32132" rIns="32132" bIns="32132" anchor="ctr" anchorCtr="0">
              <a:noAutofit/>
            </a:bodyPr>
            <a:lstStyle/>
            <a:p>
              <a:pPr>
                <a:buClr>
                  <a:schemeClr val="dk1"/>
                </a:buClr>
                <a:buSzPts val="2400"/>
              </a:pPr>
              <a:endParaRPr sz="168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31"/>
            <p:cNvSpPr txBox="1"/>
            <p:nvPr/>
          </p:nvSpPr>
          <p:spPr>
            <a:xfrm>
              <a:off x="3376464" y="4920291"/>
              <a:ext cx="2355300" cy="2503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algn="ctr">
                <a:buClr>
                  <a:schemeClr val="dk1"/>
                </a:buClr>
                <a:buSzPts val="2800"/>
              </a:pPr>
              <a:endParaRPr sz="1969" b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algn="ctr">
                <a:buClr>
                  <a:srgbClr val="1E4E79"/>
                </a:buClr>
                <a:buSzPts val="2800"/>
              </a:pPr>
              <a:r>
                <a:rPr lang="pt-BR" sz="1969" b="1">
                  <a:solidFill>
                    <a:srgbClr val="1E4E7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Atendimento de Água</a:t>
              </a:r>
              <a:endParaRPr sz="1266"/>
            </a:p>
            <a:p>
              <a:pPr algn="ctr">
                <a:buClr>
                  <a:schemeClr val="dk1"/>
                </a:buClr>
                <a:buSzPts val="2800"/>
              </a:pPr>
              <a:endParaRPr sz="1969" b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algn="ctr">
                <a:buClr>
                  <a:srgbClr val="1E4E79"/>
                </a:buClr>
                <a:buSzPts val="4400"/>
              </a:pPr>
              <a:r>
                <a:rPr lang="pt-BR" sz="3094" b="1">
                  <a:solidFill>
                    <a:srgbClr val="1E4E7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99%</a:t>
              </a:r>
              <a:endParaRPr sz="1266"/>
            </a:p>
          </p:txBody>
        </p:sp>
        <p:sp>
          <p:nvSpPr>
            <p:cNvPr id="1381" name="Google Shape;1381;p31"/>
            <p:cNvSpPr/>
            <p:nvPr/>
          </p:nvSpPr>
          <p:spPr>
            <a:xfrm>
              <a:off x="11209322" y="2575595"/>
              <a:ext cx="3096000" cy="5904000"/>
            </a:xfrm>
            <a:prstGeom prst="roundRect">
              <a:avLst>
                <a:gd name="adj" fmla="val 50000"/>
              </a:avLst>
            </a:prstGeom>
            <a:solidFill>
              <a:srgbClr val="70AD47"/>
            </a:solidFill>
            <a:ln>
              <a:noFill/>
            </a:ln>
            <a:effectLst>
              <a:outerShdw blurRad="381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32132" tIns="32132" rIns="32132" bIns="32132" anchor="ctr" anchorCtr="0">
              <a:noAutofit/>
            </a:bodyPr>
            <a:lstStyle/>
            <a:p>
              <a:pPr>
                <a:buClr>
                  <a:schemeClr val="dk1"/>
                </a:buClr>
                <a:buSzPts val="2400"/>
              </a:pPr>
              <a:endParaRPr sz="168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31"/>
            <p:cNvSpPr txBox="1"/>
            <p:nvPr/>
          </p:nvSpPr>
          <p:spPr>
            <a:xfrm>
              <a:off x="11249737" y="5376064"/>
              <a:ext cx="3015300" cy="201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algn="ctr">
                <a:buClr>
                  <a:srgbClr val="1E4E79"/>
                </a:buClr>
                <a:buSzPts val="2800"/>
              </a:pPr>
              <a:r>
                <a:rPr lang="pt-BR" sz="1969" b="1">
                  <a:solidFill>
                    <a:srgbClr val="1E4E7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Redução de Perdas </a:t>
              </a:r>
              <a:endParaRPr sz="1266"/>
            </a:p>
            <a:p>
              <a:pPr algn="ctr">
                <a:buClr>
                  <a:schemeClr val="dk1"/>
                </a:buClr>
                <a:buSzPts val="2800"/>
              </a:pPr>
              <a:endParaRPr sz="1969" b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algn="ctr">
                <a:buClr>
                  <a:schemeClr val="dk1"/>
                </a:buClr>
                <a:buSzPts val="4000"/>
              </a:pPr>
              <a:endParaRPr sz="2812" b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83" name="Google Shape;1383;p31"/>
          <p:cNvSpPr/>
          <p:nvPr/>
        </p:nvSpPr>
        <p:spPr>
          <a:xfrm>
            <a:off x="8902627" y="2464623"/>
            <a:ext cx="232235" cy="9346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4281" tIns="32132" rIns="64281" bIns="3213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31"/>
          <p:cNvSpPr txBox="1"/>
          <p:nvPr/>
        </p:nvSpPr>
        <p:spPr>
          <a:xfrm>
            <a:off x="2576240" y="257778"/>
            <a:ext cx="8308660" cy="69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32132" rIns="64281" bIns="32132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253785"/>
              </a:buClr>
              <a:buSzPts val="2800"/>
            </a:pPr>
            <a:r>
              <a:rPr lang="pt-BR" sz="2400" b="1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NECESSIDADE DE ADEQUAÇÃO CONTRATUAL: </a:t>
            </a:r>
          </a:p>
          <a:p>
            <a:pPr>
              <a:lnSpc>
                <a:spcPct val="90000"/>
              </a:lnSpc>
              <a:buClr>
                <a:srgbClr val="253785"/>
              </a:buClr>
              <a:buSzPts val="2800"/>
            </a:pPr>
            <a:r>
              <a:rPr lang="pt-BR" sz="2400" b="1" dirty="0">
                <a:solidFill>
                  <a:srgbClr val="41A730"/>
                </a:solidFill>
                <a:latin typeface="Calibri"/>
                <a:ea typeface="Calibri"/>
                <a:cs typeface="Calibri"/>
                <a:sym typeface="Calibri"/>
              </a:rPr>
              <a:t>Estipulação de metas progressivas e graduais (Lei 11.445/07)</a:t>
            </a:r>
            <a:endParaRPr sz="2400" dirty="0"/>
          </a:p>
        </p:txBody>
      </p:sp>
      <p:sp>
        <p:nvSpPr>
          <p:cNvPr id="1385" name="Google Shape;1385;p31"/>
          <p:cNvSpPr/>
          <p:nvPr/>
        </p:nvSpPr>
        <p:spPr>
          <a:xfrm>
            <a:off x="2547039" y="2182833"/>
            <a:ext cx="1417246" cy="1216439"/>
          </a:xfrm>
          <a:prstGeom prst="hexagon">
            <a:avLst>
              <a:gd name="adj" fmla="val 22798"/>
              <a:gd name="vf" fmla="val 115470"/>
            </a:avLst>
          </a:prstGeom>
          <a:blipFill rotWithShape="1">
            <a:blip r:embed="rId3">
              <a:alphaModFix/>
            </a:blip>
            <a:stretch>
              <a:fillRect l="-299" t="-6559" r="-7329" b="-12009"/>
            </a:stretch>
          </a:blipFill>
          <a:ln>
            <a:noFill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 sz="1266"/>
          </a:p>
        </p:txBody>
      </p:sp>
      <p:sp>
        <p:nvSpPr>
          <p:cNvPr id="1386" name="Google Shape;1386;p31"/>
          <p:cNvSpPr/>
          <p:nvPr/>
        </p:nvSpPr>
        <p:spPr>
          <a:xfrm>
            <a:off x="5419320" y="2228929"/>
            <a:ext cx="1515118" cy="1300601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4">
              <a:alphaModFix/>
            </a:blip>
            <a:stretch>
              <a:fillRect l="-2059" t="-5189" r="-6729" b="-5199"/>
            </a:stretch>
          </a:blipFill>
          <a:ln>
            <a:noFill/>
          </a:ln>
        </p:spPr>
        <p:txBody>
          <a:bodyPr spcFirstLastPara="1" wrap="square" lIns="64281" tIns="64281" rIns="64281" bIns="64281" anchor="ctr" anchorCtr="0">
            <a:noAutofit/>
          </a:bodyPr>
          <a:lstStyle/>
          <a:p>
            <a:endParaRPr sz="1266"/>
          </a:p>
        </p:txBody>
      </p:sp>
      <p:pic>
        <p:nvPicPr>
          <p:cNvPr id="1387" name="Google Shape;1387;p31" descr="http://www.sabesp.com.br/novosnegocios/images/logos_novos_negocios_dez_2018-09.jpg?crc=3802369564"/>
          <p:cNvPicPr preferRelativeResize="0"/>
          <p:nvPr/>
        </p:nvPicPr>
        <p:blipFill rotWithShape="1">
          <a:blip r:embed="rId5">
            <a:alphaModFix/>
          </a:blip>
          <a:srcRect l="32886" t="10118" r="32109" b="41511"/>
          <a:stretch/>
        </p:blipFill>
        <p:spPr>
          <a:xfrm>
            <a:off x="8532177" y="2127977"/>
            <a:ext cx="982236" cy="135727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1913DB2F-41FE-E6A8-3D79-0439C1F9B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0" t="1267" r="1945" b="2339"/>
          <a:stretch/>
        </p:blipFill>
        <p:spPr>
          <a:xfrm>
            <a:off x="393380" y="848236"/>
            <a:ext cx="7613265" cy="539363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735458" y="1291921"/>
            <a:ext cx="3211519" cy="698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69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COMPLEMENTAR Nº 237, </a:t>
            </a:r>
          </a:p>
          <a:p>
            <a:pPr algn="ctr"/>
            <a:r>
              <a:rPr lang="pt-BR" sz="1969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9 DE JULHO DE 2021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140298" y="2443612"/>
            <a:ext cx="2443633" cy="28623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autarquias intergovernamentais de regime especial, com caráter deliberativo e normativo, e personalidade jurídica de Direito Público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DBAA3C7-6765-338C-6CF3-83EE6EC74CFD}"/>
              </a:ext>
            </a:extLst>
          </p:cNvPr>
          <p:cNvSpPr txBox="1"/>
          <p:nvPr/>
        </p:nvSpPr>
        <p:spPr>
          <a:xfrm>
            <a:off x="2454593" y="376961"/>
            <a:ext cx="6580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0000CC"/>
                </a:solidFill>
              </a:rPr>
              <a:t>TITULARIDADE E REGIONALIZAÇÃO DOS SERVIÇOS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7BC4039-C262-479A-5E24-7EF8847FF450}"/>
              </a:ext>
            </a:extLst>
          </p:cNvPr>
          <p:cNvSpPr txBox="1"/>
          <p:nvPr/>
        </p:nvSpPr>
        <p:spPr>
          <a:xfrm>
            <a:off x="6096000" y="5305934"/>
            <a:ext cx="195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CC"/>
                </a:solidFill>
              </a:rPr>
              <a:t>36</a:t>
            </a:r>
            <a:r>
              <a:rPr lang="pt-BR" b="1" dirty="0"/>
              <a:t> municípios</a:t>
            </a:r>
            <a:endParaRPr lang="pt-BR" sz="2400" dirty="0">
              <a:highlight>
                <a:srgbClr val="00FFFF"/>
              </a:highlight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F883256-8C80-9243-CD91-57433F8665C0}"/>
              </a:ext>
            </a:extLst>
          </p:cNvPr>
          <p:cNvSpPr txBox="1"/>
          <p:nvPr/>
        </p:nvSpPr>
        <p:spPr>
          <a:xfrm>
            <a:off x="4084187" y="5859407"/>
            <a:ext cx="1660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CC"/>
                </a:solidFill>
              </a:rPr>
              <a:t>155</a:t>
            </a:r>
            <a:r>
              <a:rPr lang="pt-BR" b="1" dirty="0"/>
              <a:t> municípios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DAD48B-6536-7A01-C619-C9AF691B1728}"/>
              </a:ext>
            </a:extLst>
          </p:cNvPr>
          <p:cNvSpPr txBox="1"/>
          <p:nvPr/>
        </p:nvSpPr>
        <p:spPr>
          <a:xfrm>
            <a:off x="474660" y="5490600"/>
            <a:ext cx="219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00CC"/>
                </a:solidFill>
              </a:rPr>
              <a:t>208</a:t>
            </a:r>
            <a:r>
              <a:rPr lang="pt-BR" b="1" dirty="0"/>
              <a:t> municípios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393796" y="393236"/>
            <a:ext cx="9926837" cy="4927701"/>
          </a:xfrm>
        </p:spPr>
        <p:txBody>
          <a:bodyPr>
            <a:normAutofit fontScale="92500" lnSpcReduction="20000"/>
          </a:bodyPr>
          <a:lstStyle/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 Assembleia: 26 de outubro de 2021 </a:t>
            </a:r>
          </a:p>
          <a:p>
            <a:pPr marL="35717" indent="0">
              <a:buNone/>
            </a:pPr>
            <a:endParaRPr lang="pt-BR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Instalação do Colegiado Microrregional</a:t>
            </a:r>
          </a:p>
          <a:p>
            <a:pPr marL="35717" indent="0">
              <a:buNone/>
            </a:pPr>
            <a:endParaRPr lang="pt-BR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Segunda Assembleia: 06 de dezembro de 2021</a:t>
            </a:r>
          </a:p>
          <a:p>
            <a:pPr marL="35717" indent="0">
              <a:buNone/>
            </a:pPr>
            <a:endParaRPr lang="pt-BR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Instalação do Comitê Técnico e apresentação dos nomes dos representantes dos Municípios para aclamação.</a:t>
            </a:r>
          </a:p>
          <a:p>
            <a:pPr marL="35717" indent="0">
              <a:buNone/>
            </a:pPr>
            <a:endParaRPr lang="pt-BR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7" indent="0">
              <a:buNone/>
            </a:pPr>
            <a:endParaRPr lang="pt-BR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Terceira Assembleia: 22 de dezembro de 2021</a:t>
            </a:r>
          </a:p>
          <a:p>
            <a:pPr marL="35717" indent="0">
              <a:buNone/>
            </a:pPr>
            <a:endParaRPr lang="pt-BR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da Minuta do Termo Aditivo apresentado pela SANEPAR, para incorporação das Metas do Novo Marco Legal.</a:t>
            </a:r>
          </a:p>
          <a:p>
            <a:endParaRPr lang="pt-BR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7" indent="0">
              <a:buNone/>
            </a:pPr>
            <a:endParaRPr lang="pt-BR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35717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2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38"/>
          <p:cNvSpPr txBox="1"/>
          <p:nvPr/>
        </p:nvSpPr>
        <p:spPr>
          <a:xfrm>
            <a:off x="4508544" y="4848777"/>
            <a:ext cx="3107436" cy="84382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4281" tIns="32132" rIns="64281" bIns="32132" anchor="t" anchorCtr="0">
            <a:spAutoFit/>
          </a:bodyPr>
          <a:lstStyle/>
          <a:p>
            <a:pPr algn="ctr"/>
            <a:r>
              <a:rPr lang="pt-BR" sz="2531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PRAZO FINAL:</a:t>
            </a:r>
            <a:endParaRPr sz="1266"/>
          </a:p>
          <a:p>
            <a:pPr algn="ctr"/>
            <a:r>
              <a:rPr lang="pt-BR" sz="2531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31/03/2022</a:t>
            </a:r>
            <a:endParaRPr sz="1266"/>
          </a:p>
        </p:txBody>
      </p:sp>
      <p:sp>
        <p:nvSpPr>
          <p:cNvPr id="1742" name="Google Shape;1742;p38"/>
          <p:cNvSpPr/>
          <p:nvPr/>
        </p:nvSpPr>
        <p:spPr>
          <a:xfrm>
            <a:off x="6158050" y="2190548"/>
            <a:ext cx="3920670" cy="2401772"/>
          </a:xfrm>
          <a:prstGeom prst="ellipse">
            <a:avLst/>
          </a:prstGeom>
          <a:solidFill>
            <a:srgbClr val="25378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4281" tIns="32132" rIns="64281" bIns="32132" anchor="ctr" anchorCtr="0">
            <a:noAutofit/>
          </a:bodyPr>
          <a:lstStyle/>
          <a:p>
            <a:pPr algn="ctr"/>
            <a:r>
              <a:rPr lang="pt-BR" sz="2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COMPROVAR A CAPACIDADE ECONÔMICA E FINANCEIRA DA COMPANHIA PARA ATENDIMENTO DAS METAS</a:t>
            </a:r>
            <a:endParaRPr sz="2000" dirty="0"/>
          </a:p>
        </p:txBody>
      </p:sp>
      <p:sp>
        <p:nvSpPr>
          <p:cNvPr id="1744" name="Google Shape;1744;p38"/>
          <p:cNvSpPr/>
          <p:nvPr/>
        </p:nvSpPr>
        <p:spPr>
          <a:xfrm>
            <a:off x="5151461" y="4078684"/>
            <a:ext cx="1821601" cy="63553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4281" tIns="32132" rIns="64281" bIns="3213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p38"/>
          <p:cNvSpPr/>
          <p:nvPr/>
        </p:nvSpPr>
        <p:spPr>
          <a:xfrm>
            <a:off x="2371978" y="2190548"/>
            <a:ext cx="3594476" cy="2272782"/>
          </a:xfrm>
          <a:prstGeom prst="ellipse">
            <a:avLst/>
          </a:prstGeom>
          <a:solidFill>
            <a:srgbClr val="116B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4281" tIns="32132" rIns="64281" bIns="32132" anchor="ctr" anchorCtr="0">
            <a:noAutofit/>
          </a:bodyPr>
          <a:lstStyle/>
          <a:p>
            <a:pPr algn="ctr"/>
            <a:r>
              <a:rPr lang="pt-BR" sz="2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TORNAR OS CONTRATOS AINDA VIGENTES REGULARES CONFORME O NOVO MARCO </a:t>
            </a:r>
            <a:endParaRPr sz="2000" dirty="0"/>
          </a:p>
        </p:txBody>
      </p:sp>
      <p:sp>
        <p:nvSpPr>
          <p:cNvPr id="1746" name="Google Shape;1746;p38"/>
          <p:cNvSpPr/>
          <p:nvPr/>
        </p:nvSpPr>
        <p:spPr>
          <a:xfrm>
            <a:off x="5361302" y="2614260"/>
            <a:ext cx="1401848" cy="1464494"/>
          </a:xfrm>
          <a:prstGeom prst="mathPlus">
            <a:avLst>
              <a:gd name="adj1" fmla="val 23520"/>
            </a:avLst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4281" tIns="32132" rIns="64281" bIns="3213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7" name="Google Shape;1747;p38"/>
          <p:cNvSpPr txBox="1">
            <a:spLocks noGrp="1"/>
          </p:cNvSpPr>
          <p:nvPr>
            <p:ph type="body" idx="2"/>
          </p:nvPr>
        </p:nvSpPr>
        <p:spPr>
          <a:xfrm>
            <a:off x="2521128" y="665445"/>
            <a:ext cx="6513653" cy="78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81" tIns="32132" rIns="64281" bIns="32132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t-BR" sz="2400" dirty="0">
                <a:solidFill>
                  <a:srgbClr val="0000CC"/>
                </a:solidFill>
              </a:rPr>
              <a:t>NECESSIDADE DE ADEQUAÇÃO CONTRATUAL</a:t>
            </a:r>
          </a:p>
          <a:p>
            <a:pPr marL="0" indent="0">
              <a:spcBef>
                <a:spcPts val="0"/>
              </a:spcBef>
            </a:pPr>
            <a:r>
              <a:rPr lang="pt-BR" sz="2400" dirty="0">
                <a:solidFill>
                  <a:srgbClr val="0000CC"/>
                </a:solidFill>
              </a:rPr>
              <a:t> – Marco Regulatório do Saneamento</a:t>
            </a:r>
            <a:endParaRPr sz="2400" dirty="0">
              <a:solidFill>
                <a:srgbClr val="0000CC"/>
              </a:solidFill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270715" y="560153"/>
            <a:ext cx="9926837" cy="4161586"/>
          </a:xfrm>
        </p:spPr>
        <p:txBody>
          <a:bodyPr/>
          <a:lstStyle/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Quarta Assembleia: 30 de março de 2022</a:t>
            </a:r>
          </a:p>
          <a:p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Inclusão das Metas da Lei 14.026 Art. 11-B</a:t>
            </a:r>
          </a:p>
          <a:p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Aprovação das Atas anteriores</a:t>
            </a:r>
          </a:p>
          <a:p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Delegação de competência ao Secretário Geral, para atuar junto aos órgãos de controle</a:t>
            </a:r>
          </a:p>
          <a:p>
            <a:pPr marL="35717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85" y="2590532"/>
            <a:ext cx="5871812" cy="39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7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1477" y="1244232"/>
            <a:ext cx="115908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</a:rPr>
              <a:t>Atender: </a:t>
            </a:r>
          </a:p>
          <a:p>
            <a:r>
              <a:rPr lang="pt-BR" sz="2000" b="1" dirty="0">
                <a:latin typeface="Arial" panose="020B0604020202020204" pitchFamily="34" charset="0"/>
              </a:rPr>
              <a:t>.30/11/2022</a:t>
            </a:r>
            <a:r>
              <a:rPr lang="pt-BR" sz="2000" dirty="0">
                <a:latin typeface="Arial" panose="020B0604020202020204" pitchFamily="34" charset="0"/>
              </a:rPr>
              <a:t> para contratação da modelagem da prestação de serviços </a:t>
            </a:r>
          </a:p>
          <a:p>
            <a:r>
              <a:rPr lang="pt-BR" sz="2000" b="1" dirty="0">
                <a:latin typeface="Arial" panose="020B0604020202020204" pitchFamily="34" charset="0"/>
              </a:rPr>
              <a:t>.30/12/2022 </a:t>
            </a:r>
            <a:r>
              <a:rPr lang="pt-BR" sz="2000" dirty="0">
                <a:latin typeface="Arial" panose="020B0604020202020204" pitchFamily="34" charset="0"/>
              </a:rPr>
              <a:t>Planos Regionais de Saneamento Básico, que deveriam ser publicados no site da ANA </a:t>
            </a:r>
          </a:p>
          <a:p>
            <a:r>
              <a:rPr lang="pt-BR" sz="2000" dirty="0">
                <a:latin typeface="Arial" panose="020B0604020202020204" pitchFamily="34" charset="0"/>
              </a:rPr>
              <a:t>até essa data (Lei Federal 14.026/2020)</a:t>
            </a:r>
          </a:p>
          <a:p>
            <a:endParaRPr lang="pt-BR" sz="1200" dirty="0">
              <a:latin typeface="Arial" panose="020B0604020202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D7C611-9BAB-1C9C-E42B-D7F3E97AA73D}"/>
              </a:ext>
            </a:extLst>
          </p:cNvPr>
          <p:cNvSpPr txBox="1"/>
          <p:nvPr/>
        </p:nvSpPr>
        <p:spPr>
          <a:xfrm>
            <a:off x="300578" y="3598168"/>
            <a:ext cx="11590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 elaboração dos estudos técnicos, econômicos e jurídico-institucionais necessários para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formulação de Planos Regionais de Saneamento Básico (PRSB)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cada uma das três Microrregiões;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422405B-2470-9840-D8D9-9D0F0DBF7778}"/>
              </a:ext>
            </a:extLst>
          </p:cNvPr>
          <p:cNvSpPr txBox="1"/>
          <p:nvPr/>
        </p:nvSpPr>
        <p:spPr>
          <a:xfrm>
            <a:off x="182795" y="4648288"/>
            <a:ext cx="110720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apresentação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proposta de novos modelos de prestação de serviços públicos de abastecimento de água e de esgotamento sanitário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mediante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análise de cenários e proposições de alternativas de soluções e seus meios de implantação;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BE584B2-649E-528D-F71F-E1E2BF579629}"/>
              </a:ext>
            </a:extLst>
          </p:cNvPr>
          <p:cNvSpPr txBox="1"/>
          <p:nvPr/>
        </p:nvSpPr>
        <p:spPr>
          <a:xfrm>
            <a:off x="411477" y="575821"/>
            <a:ext cx="936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Paranacidade  - Apoio a Secretaria Geral das MRAE’s   * Novembro de 2022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9248D5-FCBA-E5B8-C3DE-19342C52E909}"/>
              </a:ext>
            </a:extLst>
          </p:cNvPr>
          <p:cNvSpPr txBox="1"/>
          <p:nvPr/>
        </p:nvSpPr>
        <p:spPr>
          <a:xfrm>
            <a:off x="300578" y="30260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00CC"/>
                </a:solidFill>
                <a:latin typeface="Arial" panose="020B0604020202020204" pitchFamily="34" charset="0"/>
              </a:rPr>
              <a:t>Paranacidade</a:t>
            </a:r>
            <a:r>
              <a:rPr lang="pt-BR" sz="1800" dirty="0">
                <a:latin typeface="Arial" panose="020B0604020202020204" pitchFamily="34" charset="0"/>
              </a:rPr>
              <a:t> contrata serviços de consultoria para: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908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919221" y="2064897"/>
            <a:ext cx="9926837" cy="1439153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 Assembleia Geral do Comitê Técnico: 12 de dezembro de 2022</a:t>
            </a:r>
          </a:p>
          <a:p>
            <a:pPr marL="35717" indent="0">
              <a:buNone/>
            </a:pPr>
            <a:endParaRPr lang="pt-BR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Instalação do Comitê Técnico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948465C-5032-CE95-6BD3-6CE9C9859F12}"/>
              </a:ext>
            </a:extLst>
          </p:cNvPr>
          <p:cNvSpPr>
            <a:spLocks/>
          </p:cNvSpPr>
          <p:nvPr/>
        </p:nvSpPr>
        <p:spPr bwMode="auto">
          <a:xfrm>
            <a:off x="1" y="6727070"/>
            <a:ext cx="9034780" cy="130930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7AAA83-0108-AEB1-EDA0-572244024E8C}"/>
              </a:ext>
            </a:extLst>
          </p:cNvPr>
          <p:cNvSpPr>
            <a:spLocks/>
          </p:cNvSpPr>
          <p:nvPr/>
        </p:nvSpPr>
        <p:spPr bwMode="auto">
          <a:xfrm>
            <a:off x="9034780" y="6727070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C5529995-19D7-F9F7-D21D-AEE796D0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04" y="5865914"/>
            <a:ext cx="1988896" cy="82561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AA1475C-0576-9CAE-1956-7867D466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5997535"/>
            <a:ext cx="980952" cy="693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E16034E-5E13-D4BE-B3C0-93D60607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645" y="6525419"/>
            <a:ext cx="984592" cy="1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53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6240</TotalTime>
  <Words>903</Words>
  <Application>Microsoft Office PowerPoint</Application>
  <PresentationFormat>Widescreen</PresentationFormat>
  <Paragraphs>150</Paragraphs>
  <Slides>20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Arial</vt:lpstr>
      <vt:lpstr>ArialMT</vt:lpstr>
      <vt:lpstr>Calibri</vt:lpstr>
      <vt:lpstr>Calibri Light</vt:lpstr>
      <vt:lpstr>Century Gothic</vt:lpstr>
      <vt:lpstr>Proxima Nova Rg</vt:lpstr>
      <vt:lpstr>Times New Roman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Geraldo Luiz Farias</cp:lastModifiedBy>
  <cp:revision>350</cp:revision>
  <cp:lastPrinted>2023-07-03T20:10:45Z</cp:lastPrinted>
  <dcterms:created xsi:type="dcterms:W3CDTF">2019-02-06T16:41:46Z</dcterms:created>
  <dcterms:modified xsi:type="dcterms:W3CDTF">2023-07-04T12:53:46Z</dcterms:modified>
</cp:coreProperties>
</file>